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wdp" ContentType="image/vnd.ms-photo"/>
  <Default Extension="svg" ContentType="image/svg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sldIdLst>
    <p:sldId id="256" r:id="rId3"/>
    <p:sldId id="28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7" r:id="rId13"/>
    <p:sldId id="266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2" r:id="rId25"/>
    <p:sldId id="280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dequias Santos" initials="ZS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B049"/>
    <a:srgbClr val="000000"/>
    <a:srgbClr val="80C86B"/>
    <a:srgbClr val="F04762"/>
    <a:srgbClr val="A7D2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24T23:47:14.682" idx="3">
    <p:pos x="10" y="10"/>
    <p:text>Não acho tão necessário ter esse detalhamento dos tipos de segmentos, mas pode ser bom pra dar ideias, em vez de um slide de exemplos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24T23:46:27.619" idx="1">
    <p:pos x="10" y="10"/>
    <p:text>Aqui monta 1 ou 2 exemplos com todo mundo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3102BFC-E19C-47E1-910A-B812BAD88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F0A93633-EF07-4AA6-8480-56B95511B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C552E87-B7CD-4A69-A45A-6E0602FFC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5398-C56F-4D59-A7F7-33B4BF703A36}" type="datetimeFigureOut">
              <a:rPr lang="pt-BR" smtClean="0"/>
              <a:t>07/10/2018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044297D-6EC5-48BD-8815-DCCB54569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EA528E8F-7587-4822-8D5F-CF8090F92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F8A4-DF01-4D62-AD5F-48161194BAC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540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EAD305B-3808-4A8A-8788-240FABC0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363E0DD4-5C07-4AE7-9173-4D9AC683C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CDB39C83-DA66-4D5C-B9E8-C3AE01D9F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5398-C56F-4D59-A7F7-33B4BF703A36}" type="datetimeFigureOut">
              <a:rPr lang="pt-BR" smtClean="0"/>
              <a:t>07/10/2018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2EEC9A23-43B9-4521-AC50-B86E70969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DD7F1370-7970-4AB9-AE21-6BF3DFCE0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F8A4-DF01-4D62-AD5F-48161194BAC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396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F776AF43-D16F-4463-9136-6A92355365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EBC0FB71-657C-407D-965D-25665BA5F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4048F25-02AC-44BD-B295-89457A3E1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5398-C56F-4D59-A7F7-33B4BF703A36}" type="datetimeFigureOut">
              <a:rPr lang="pt-BR" smtClean="0"/>
              <a:t>07/10/2018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3287ABD-A57A-40EB-A8D9-B87607EE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76453BCF-8862-4F71-B0DA-7E7BA877E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F8A4-DF01-4D62-AD5F-48161194BAC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7077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61CA5E0-2CD2-4C0B-AE09-949FCFBA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9D8FD1C9-9AF1-40ED-9ACB-6004A178E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C383BFE5-D142-4FBF-B90F-E64C7AA33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5398-C56F-4D59-A7F7-33B4BF703A36}" type="datetimeFigureOut">
              <a:rPr lang="pt-BR" smtClean="0"/>
              <a:t>07/10/2018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88C768B4-6087-4CDD-A374-8CF20EBF7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2BA2FB1-D7D5-4188-9ED8-16DB163A4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F8A4-DF01-4D62-AD5F-48161194BAC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8393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B807A07-0F5D-4B4C-B9CA-B58280E14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DEDFA5A6-40EE-4E16-B45F-0616C1EA3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E1084D17-4F26-4D88-9792-73E293A52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5398-C56F-4D59-A7F7-33B4BF703A36}" type="datetimeFigureOut">
              <a:rPr lang="pt-BR" smtClean="0"/>
              <a:t>07/10/2018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FA1288C6-4AB7-411F-A14B-A75BB5EDA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D9E83E49-5AE0-4879-9805-78D4E8812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F8A4-DF01-4D62-AD5F-48161194BAC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541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14B1C0E-0931-4A86-B6BD-BC9DECC6E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DDCFBFA-CA7B-4B58-9626-9BF5B6A95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1950EF11-E377-45D2-97C0-DA4015690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F88D0229-4E92-48ED-AEB4-6BAC22ABF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5398-C56F-4D59-A7F7-33B4BF703A36}" type="datetimeFigureOut">
              <a:rPr lang="pt-BR" smtClean="0"/>
              <a:t>07/10/2018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923176D1-58C8-45E4-BC94-2504B916B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F06BE861-A6A0-4D3D-9487-6DA209760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F8A4-DF01-4D62-AD5F-48161194BAC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9579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81766AA-74B9-4D9B-8D23-E87E4020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F6AA4CB3-F92A-4EE4-BEE2-BBBFDEB24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C81E83E1-8169-4531-988B-FCDF9C66E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386F3412-2706-4EC1-A1D6-8629AD91A3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44A48C22-1A3D-4BAC-98F0-F190874387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913BCBB3-4870-45C8-A4F6-429703D9D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5398-C56F-4D59-A7F7-33B4BF703A36}" type="datetimeFigureOut">
              <a:rPr lang="pt-BR" smtClean="0"/>
              <a:t>07/10/2018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D66092D6-844F-4ECE-B0C3-CCBCBE185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312C8A52-9D33-4CEB-9D19-FEF48921E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F8A4-DF01-4D62-AD5F-48161194BAC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4367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65F3EB2-95C8-40D4-8574-D66CC9F5E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1AC4D9D9-C04D-4721-BD23-591D13AA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5398-C56F-4D59-A7F7-33B4BF703A36}" type="datetimeFigureOut">
              <a:rPr lang="pt-BR" smtClean="0"/>
              <a:t>07/10/2018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4C37AACF-09D9-4815-ACE6-2C5F6D6F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BECFB368-FADA-40D5-99A5-A46F49023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F8A4-DF01-4D62-AD5F-48161194BAC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5621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6F67B73E-B368-41BC-B2F9-8CBE1FE58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5398-C56F-4D59-A7F7-33B4BF703A36}" type="datetimeFigureOut">
              <a:rPr lang="pt-BR" smtClean="0"/>
              <a:t>07/10/2018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DEAA5B27-9BEE-4460-AAC9-DA26A3DE6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FB814F27-AFB8-4495-B2B7-9B3F2F4A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F8A4-DF01-4D62-AD5F-48161194BAC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2159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0E85ACF-1093-4632-BB4A-8D69C7AD1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2145EC37-20D8-4392-B355-24740EDF1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6E31E501-7C6A-4ED1-9A5A-505F08E78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8F2EB34F-B58C-42A7-BB8F-62DFB725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5398-C56F-4D59-A7F7-33B4BF703A36}" type="datetimeFigureOut">
              <a:rPr lang="pt-BR" smtClean="0"/>
              <a:t>07/10/2018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EA5FD1A9-2963-49B8-B17C-41B9954EE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2FD00233-7B38-4B5A-B06D-9B39169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F8A4-DF01-4D62-AD5F-48161194BAC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9012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1ADB381-8983-4DA5-8AB0-4EF66F89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59A59D46-0047-4B4C-B6E3-CC75D85EB8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0244435A-3574-453C-9B93-C5690BE12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C1EC8A5A-F901-4B6F-B873-E9E918221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5398-C56F-4D59-A7F7-33B4BF703A36}" type="datetimeFigureOut">
              <a:rPr lang="pt-BR" smtClean="0"/>
              <a:t>07/10/2018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FFC5CC91-550E-413F-A1FB-171C8BA78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F0BF0275-D943-4728-8F7A-287BDF1CB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F8A4-DF01-4D62-AD5F-48161194BAC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97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75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B665D9F0-1903-453A-B607-0C8A98530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8927E0E8-3C71-43B9-8151-B563706DB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7878B5F-359D-413F-9AE9-22A1D09566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E5398-C56F-4D59-A7F7-33B4BF703A36}" type="datetimeFigureOut">
              <a:rPr lang="pt-BR" smtClean="0"/>
              <a:t>07/10/2018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35F5A953-89EF-4B08-BAFE-37EDA643E8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D5072C97-ED0B-4A3F-A81B-7D90D1974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AF8A4-DF01-4D62-AD5F-48161194BAC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9229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3.png"/><Relationship Id="rId7" Type="http://schemas.microsoft.com/office/2007/relationships/hdphoto" Target="../media/hdphoto2.wdp"/><Relationship Id="rId8" Type="http://schemas.openxmlformats.org/officeDocument/2006/relationships/image" Target="../media/image4.png"/><Relationship Id="rId9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30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34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36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comments" Target="../comments/commen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4" Type="http://schemas.openxmlformats.org/officeDocument/2006/relationships/image" Target="../media/image9.png"/><Relationship Id="rId5" Type="http://schemas.openxmlformats.org/officeDocument/2006/relationships/image" Target="../media/image12.svg"/><Relationship Id="rId6" Type="http://schemas.openxmlformats.org/officeDocument/2006/relationships/image" Target="../media/image10.png"/><Relationship Id="rId7" Type="http://schemas.openxmlformats.org/officeDocument/2006/relationships/image" Target="../media/image14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áfico 19">
            <a:extLst>
              <a:ext uri="{FF2B5EF4-FFF2-40B4-BE49-F238E27FC236}">
                <a16:creationId xmlns:a16="http://schemas.microsoft.com/office/drawing/2014/main" xmlns="" id="{2ACBD223-A0D9-41F8-910D-E717FE0A7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080" y="4362498"/>
            <a:ext cx="2867025" cy="30861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2293A431-12F3-43FB-A72D-36B297A52F1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8033">
            <a:off x="7731717" y="4054200"/>
            <a:ext cx="1479738" cy="205281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BF89C6AD-B9BF-4E2B-B3F2-91497DF81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5990">
            <a:off x="9687621" y="2397897"/>
            <a:ext cx="1706508" cy="1939903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10527FC8-6139-48D9-9B1E-EA32910323F5}"/>
              </a:ext>
            </a:extLst>
          </p:cNvPr>
          <p:cNvSpPr txBox="1">
            <a:spLocks/>
          </p:cNvSpPr>
          <p:nvPr/>
        </p:nvSpPr>
        <p:spPr>
          <a:xfrm>
            <a:off x="1124755" y="1002049"/>
            <a:ext cx="8057882" cy="3302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dirty="0">
                <a:solidFill>
                  <a:schemeClr val="bg1"/>
                </a:solidFill>
                <a:latin typeface="orange juice" panose="02000000000000000000" pitchFamily="2" charset="0"/>
              </a:rPr>
              <a:t>Como tirar uma ideia do papel e criar um negócio?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1B5BDBC0-C60F-48D5-9DB7-E62346C4284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25040">
            <a:off x="4170705" y="5302683"/>
            <a:ext cx="1790336" cy="209856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CC7E015D-AAA2-43C7-926B-D2668DDC53B6}"/>
              </a:ext>
            </a:extLst>
          </p:cNvPr>
          <p:cNvSpPr txBox="1"/>
          <p:nvPr/>
        </p:nvSpPr>
        <p:spPr>
          <a:xfrm rot="21015559">
            <a:off x="538569" y="71025"/>
            <a:ext cx="8242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500" dirty="0">
                <a:solidFill>
                  <a:schemeClr val="accent4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?</a:t>
            </a:r>
            <a:endParaRPr lang="pt-BR" dirty="0">
              <a:solidFill>
                <a:schemeClr val="accent4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57C3EC9-9F7B-4E4A-88A1-9C59335AA12E}"/>
              </a:ext>
            </a:extLst>
          </p:cNvPr>
          <p:cNvSpPr txBox="1"/>
          <p:nvPr/>
        </p:nvSpPr>
        <p:spPr>
          <a:xfrm rot="1789069">
            <a:off x="5463600" y="4333533"/>
            <a:ext cx="8242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500" dirty="0">
                <a:solidFill>
                  <a:schemeClr val="accent4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?</a:t>
            </a:r>
            <a:endParaRPr lang="pt-BR" dirty="0">
              <a:solidFill>
                <a:schemeClr val="accent4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C409FF4D-ADBB-44F9-92E9-9202C876DD9E}"/>
              </a:ext>
            </a:extLst>
          </p:cNvPr>
          <p:cNvSpPr txBox="1"/>
          <p:nvPr/>
        </p:nvSpPr>
        <p:spPr>
          <a:xfrm>
            <a:off x="9813701" y="-95142"/>
            <a:ext cx="675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chemeClr val="accent4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?</a:t>
            </a:r>
            <a:endParaRPr lang="pt-BR" sz="1200" dirty="0">
              <a:solidFill>
                <a:schemeClr val="accent4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2F352593-879C-44C5-BFA5-B589FBFB910A}"/>
              </a:ext>
            </a:extLst>
          </p:cNvPr>
          <p:cNvSpPr txBox="1"/>
          <p:nvPr/>
        </p:nvSpPr>
        <p:spPr>
          <a:xfrm>
            <a:off x="9813701" y="5151635"/>
            <a:ext cx="5629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>
                <a:solidFill>
                  <a:schemeClr val="accent4">
                    <a:lumMod val="40000"/>
                    <a:lumOff val="60000"/>
                  </a:schemeClr>
                </a:solidFill>
                <a:latin typeface="Kunstler Script" panose="030304020206070D0D06" pitchFamily="66" charset="0"/>
              </a:rPr>
              <a:t>$</a:t>
            </a:r>
            <a:endParaRPr lang="pt-BR" dirty="0">
              <a:solidFill>
                <a:schemeClr val="accent4">
                  <a:lumMod val="40000"/>
                  <a:lumOff val="60000"/>
                </a:schemeClr>
              </a:solidFill>
              <a:latin typeface="Kunstler Script" panose="030304020206070D0D06" pitchFamily="66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772AC1E8-7BCF-4F74-BECA-DF3398276D4E}"/>
              </a:ext>
            </a:extLst>
          </p:cNvPr>
          <p:cNvSpPr txBox="1"/>
          <p:nvPr/>
        </p:nvSpPr>
        <p:spPr>
          <a:xfrm>
            <a:off x="11380631" y="753635"/>
            <a:ext cx="695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4">
                    <a:lumMod val="40000"/>
                    <a:lumOff val="60000"/>
                  </a:schemeClr>
                </a:solidFill>
                <a:latin typeface="orange juice" panose="02000000000000000000" pitchFamily="2" charset="0"/>
              </a:rPr>
              <a:t>$</a:t>
            </a:r>
            <a:endParaRPr lang="pt-BR" dirty="0">
              <a:solidFill>
                <a:schemeClr val="accent4">
                  <a:lumMod val="40000"/>
                  <a:lumOff val="60000"/>
                </a:schemeClr>
              </a:solidFill>
              <a:latin typeface="orange juice" panose="02000000000000000000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9112C5A8-0091-4FE2-B6FF-19E5CF09E23C}"/>
              </a:ext>
            </a:extLst>
          </p:cNvPr>
          <p:cNvSpPr txBox="1"/>
          <p:nvPr/>
        </p:nvSpPr>
        <p:spPr>
          <a:xfrm>
            <a:off x="386991" y="3535092"/>
            <a:ext cx="695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4">
                    <a:lumMod val="40000"/>
                    <a:lumOff val="60000"/>
                  </a:schemeClr>
                </a:solidFill>
                <a:latin typeface="orange juice" panose="02000000000000000000" pitchFamily="2" charset="0"/>
              </a:rPr>
              <a:t>$</a:t>
            </a:r>
            <a:endParaRPr lang="pt-BR" dirty="0">
              <a:solidFill>
                <a:schemeClr val="accent4">
                  <a:lumMod val="40000"/>
                  <a:lumOff val="60000"/>
                </a:schemeClr>
              </a:solidFill>
              <a:latin typeface="orange jui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330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DEAA693-A853-4279-9E11-D9D6A6164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>
                <a:latin typeface="Snubnose DEMO" panose="02000506000000020004" pitchFamily="50" charset="0"/>
                <a:ea typeface="Cambria" panose="02040503050406030204" pitchFamily="18" charset="0"/>
                <a:cs typeface="Mongolian Baiti" panose="03000500000000000000" pitchFamily="66" charset="0"/>
              </a:rPr>
              <a:t>Segmentos de clientes	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xmlns="" id="{0953FD64-F223-4B16-B072-3580618A1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151055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Quem são os cliente que você pretende atender?</a:t>
            </a:r>
          </a:p>
          <a:p>
            <a:pPr marL="0" indent="0">
              <a:buNone/>
            </a:pPr>
            <a:endParaRPr lang="pt-BR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>
              <a:buNone/>
            </a:pPr>
            <a:r>
              <a:rPr lang="pt-BR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Tem um perfil específico? Como estão agrupados? Onde estão localizados? Têm uma necessidade em comum?</a:t>
            </a:r>
          </a:p>
          <a:p>
            <a:pPr marL="0" indent="0">
              <a:buNone/>
            </a:pPr>
            <a:endParaRPr lang="pt-BR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>
              <a:buNone/>
            </a:pPr>
            <a:r>
              <a:rPr lang="pt-BR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Dica: há sempre um grupo especial de clientes para seu produto ou serviço.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xmlns="" id="{DED09C6C-8134-4648-96C4-65F2C61D8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312813" y="365125"/>
            <a:ext cx="2879188" cy="67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0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DEAA693-A853-4279-9E11-D9D6A6164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51" y="219421"/>
            <a:ext cx="10515600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>
                <a:latin typeface="Snubnose DEMO" panose="02000506000000020004" pitchFamily="50" charset="0"/>
                <a:ea typeface="Cambria" panose="02040503050406030204" pitchFamily="18" charset="0"/>
                <a:cs typeface="Mongolian Baiti" panose="03000500000000000000" pitchFamily="66" charset="0"/>
              </a:rPr>
              <a:t>Segmentos de clientes	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xmlns="" id="{DED09C6C-8134-4648-96C4-65F2C61D8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312813" y="365125"/>
            <a:ext cx="2879188" cy="6737300"/>
          </a:xfrm>
          <a:prstGeom prst="rect">
            <a:avLst/>
          </a:prstGeom>
        </p:spPr>
      </p:pic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xmlns="" id="{F3AC50B1-B7D8-4406-97C6-1F7BB6EB9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27" y="1690687"/>
            <a:ext cx="2999704" cy="4285109"/>
          </a:xfrm>
        </p:spPr>
        <p:txBody>
          <a:bodyPr/>
          <a:lstStyle/>
          <a:p>
            <a:pPr marL="0" indent="0">
              <a:buNone/>
            </a:pPr>
            <a:r>
              <a:rPr lang="pt-BR" b="1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Mercado de massa</a:t>
            </a:r>
          </a:p>
          <a:p>
            <a:pPr marL="0" indent="0">
              <a:buNone/>
            </a:pPr>
            <a:endParaRPr lang="pt-BR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r>
              <a:rPr lang="pt-BR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Grande grupo de clientes com necessidades semelhantes</a:t>
            </a:r>
          </a:p>
          <a:p>
            <a:pPr marL="0" indent="0" algn="ctr">
              <a:buNone/>
            </a:pPr>
            <a:endParaRPr lang="pt-BR" sz="2400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r>
              <a:rPr lang="pt-BR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Fabricantes de eletrônicos</a:t>
            </a:r>
            <a:endParaRPr lang="pt-BR" sz="2400" dirty="0"/>
          </a:p>
        </p:txBody>
      </p:sp>
      <p:sp>
        <p:nvSpPr>
          <p:cNvPr id="10" name="Espaço Reservado para Conteúdo 8">
            <a:extLst>
              <a:ext uri="{FF2B5EF4-FFF2-40B4-BE49-F238E27FC236}">
                <a16:creationId xmlns:a16="http://schemas.microsoft.com/office/drawing/2014/main" xmlns="" id="{F359ABFC-2587-4E17-BABD-865D7A8BD8D0}"/>
              </a:ext>
            </a:extLst>
          </p:cNvPr>
          <p:cNvSpPr txBox="1">
            <a:spLocks/>
          </p:cNvSpPr>
          <p:nvPr/>
        </p:nvSpPr>
        <p:spPr>
          <a:xfrm>
            <a:off x="3336618" y="1690686"/>
            <a:ext cx="2999704" cy="4285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b="1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Mercado de nicho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Segmentos de clientes especializados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pt-BR" sz="2400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pt-BR" sz="2400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Fabricantes de autopeças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Loja de materiais esportivos</a:t>
            </a:r>
          </a:p>
        </p:txBody>
      </p:sp>
      <p:sp>
        <p:nvSpPr>
          <p:cNvPr id="11" name="Espaço Reservado para Conteúdo 8">
            <a:extLst>
              <a:ext uri="{FF2B5EF4-FFF2-40B4-BE49-F238E27FC236}">
                <a16:creationId xmlns:a16="http://schemas.microsoft.com/office/drawing/2014/main" xmlns="" id="{DF4CC267-6542-4B04-AF2A-CA1884962AF6}"/>
              </a:ext>
            </a:extLst>
          </p:cNvPr>
          <p:cNvSpPr txBox="1">
            <a:spLocks/>
          </p:cNvSpPr>
          <p:nvPr/>
        </p:nvSpPr>
        <p:spPr>
          <a:xfrm>
            <a:off x="6313109" y="1690685"/>
            <a:ext cx="2999704" cy="4285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b="1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Segmentado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Distingue segmentos com necessidades ligeiramente diferentes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pt-BR" sz="2400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Bancos tem produtos diferentes para grandes investidores</a:t>
            </a:r>
          </a:p>
        </p:txBody>
      </p:sp>
    </p:spTree>
    <p:extLst>
      <p:ext uri="{BB962C8B-B14F-4D97-AF65-F5344CB8AC3E}">
        <p14:creationId xmlns:p14="http://schemas.microsoft.com/office/powerpoint/2010/main" val="332743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DEAA693-A853-4279-9E11-D9D6A6164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>
                <a:latin typeface="Snubnose DEMO" panose="02000506000000020004" pitchFamily="50" charset="0"/>
                <a:ea typeface="Cambria" panose="02040503050406030204" pitchFamily="18" charset="0"/>
                <a:cs typeface="Mongolian Baiti" panose="03000500000000000000" pitchFamily="66" charset="0"/>
              </a:rPr>
              <a:t>Segmentos de clientes	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xmlns="" id="{DED09C6C-8134-4648-96C4-65F2C61D8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312813" y="365125"/>
            <a:ext cx="2879188" cy="6737300"/>
          </a:xfrm>
          <a:prstGeom prst="rect">
            <a:avLst/>
          </a:prstGeom>
        </p:spPr>
      </p:pic>
      <p:sp>
        <p:nvSpPr>
          <p:cNvPr id="7" name="Espaço Reservado para Conteúdo 8">
            <a:extLst>
              <a:ext uri="{FF2B5EF4-FFF2-40B4-BE49-F238E27FC236}">
                <a16:creationId xmlns:a16="http://schemas.microsoft.com/office/drawing/2014/main" xmlns="" id="{9FEEF852-90A9-4420-827C-89E62BA9C3AE}"/>
              </a:ext>
            </a:extLst>
          </p:cNvPr>
          <p:cNvSpPr txBox="1">
            <a:spLocks/>
          </p:cNvSpPr>
          <p:nvPr/>
        </p:nvSpPr>
        <p:spPr>
          <a:xfrm>
            <a:off x="575951" y="1690688"/>
            <a:ext cx="2999704" cy="4285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b="1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Diversificado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Tem dois ou mais segmentos não relacionados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pt-BR" sz="2400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2400" dirty="0" err="1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Amazon</a:t>
            </a:r>
            <a:r>
              <a:rPr lang="pt-BR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 vende livros, eletrônicos, eletrodomésticos</a:t>
            </a:r>
            <a:endParaRPr lang="pt-BR" sz="2400" dirty="0"/>
          </a:p>
        </p:txBody>
      </p:sp>
      <p:sp>
        <p:nvSpPr>
          <p:cNvPr id="8" name="Espaço Reservado para Conteúdo 8">
            <a:extLst>
              <a:ext uri="{FF2B5EF4-FFF2-40B4-BE49-F238E27FC236}">
                <a16:creationId xmlns:a16="http://schemas.microsoft.com/office/drawing/2014/main" xmlns="" id="{232533B2-5D8E-49DD-B814-E5FBB7C8FF1E}"/>
              </a:ext>
            </a:extLst>
          </p:cNvPr>
          <p:cNvSpPr txBox="1">
            <a:spLocks/>
          </p:cNvSpPr>
          <p:nvPr/>
        </p:nvSpPr>
        <p:spPr>
          <a:xfrm>
            <a:off x="3575655" y="1690688"/>
            <a:ext cx="3404694" cy="4684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b="1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Plataformas multilaterais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pt-BR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Tem dois ou mais segmentos interdependentes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pt-BR" sz="2400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Revistas precisam de leitores e anunciantes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00F4988C-162B-43C8-A588-C110DF959311}"/>
              </a:ext>
            </a:extLst>
          </p:cNvPr>
          <p:cNvSpPr/>
          <p:nvPr/>
        </p:nvSpPr>
        <p:spPr>
          <a:xfrm>
            <a:off x="329514" y="5824322"/>
            <a:ext cx="6367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pc="300" dirty="0" err="1">
                <a:latin typeface="Snubnose DEMO" panose="02000506000000020004" pitchFamily="50" charset="0"/>
              </a:rPr>
              <a:t>Dica</a:t>
            </a:r>
            <a:r>
              <a:rPr lang="en-US" sz="2000" spc="300" dirty="0">
                <a:latin typeface="Snubnose DEMO" panose="02000506000000020004" pitchFamily="50" charset="0"/>
              </a:rPr>
              <a:t> = </a:t>
            </a:r>
            <a:r>
              <a:rPr lang="pt-PT" sz="2000" spc="300" dirty="0" err="1">
                <a:latin typeface="Snubnose DEMO" panose="02000506000000020004" pitchFamily="50" charset="0"/>
              </a:rPr>
              <a:t>ha</a:t>
            </a:r>
            <a:r>
              <a:rPr lang="pt-PT" sz="2000" spc="300" dirty="0">
                <a:latin typeface="Snubnose DEMO" panose="02000506000000020004" pitchFamily="50" charset="0"/>
              </a:rPr>
              <a:t> sempre um grupo especial de clientes para seu produto ou </a:t>
            </a:r>
            <a:r>
              <a:rPr lang="pt-PT" sz="2000" spc="300" dirty="0" err="1">
                <a:latin typeface="Snubnose DEMO" panose="02000506000000020004" pitchFamily="50" charset="0"/>
              </a:rPr>
              <a:t>servico</a:t>
            </a:r>
            <a:r>
              <a:rPr lang="pt-PT" sz="2000" spc="300" dirty="0">
                <a:latin typeface="Snubnose DEMO" panose="02000506000000020004" pitchFamily="50" charset="0"/>
              </a:rPr>
              <a:t>.</a:t>
            </a:r>
            <a:endParaRPr lang="en-US" sz="2000" spc="300" dirty="0">
              <a:latin typeface="Snubnose DEMO" panose="02000506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81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DEAA693-A853-4279-9E11-D9D6A6164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13" y="137591"/>
            <a:ext cx="10515600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>
                <a:latin typeface="Snubnose DEMO" panose="02000506000000020004" pitchFamily="50" charset="0"/>
                <a:ea typeface="Cambria" panose="02040503050406030204" pitchFamily="18" charset="0"/>
                <a:cs typeface="Mongolian Baiti" panose="03000500000000000000" pitchFamily="66" charset="0"/>
              </a:rPr>
              <a:t>Relacionamento com clientes</a:t>
            </a:r>
          </a:p>
        </p:txBody>
      </p:sp>
      <p:sp>
        <p:nvSpPr>
          <p:cNvPr id="7" name="Espaço Reservado para Conteúdo 8">
            <a:extLst>
              <a:ext uri="{FF2B5EF4-FFF2-40B4-BE49-F238E27FC236}">
                <a16:creationId xmlns:a16="http://schemas.microsoft.com/office/drawing/2014/main" xmlns="" id="{9FEEF852-90A9-4420-827C-89E62BA9C3AE}"/>
              </a:ext>
            </a:extLst>
          </p:cNvPr>
          <p:cNvSpPr txBox="1">
            <a:spLocks/>
          </p:cNvSpPr>
          <p:nvPr/>
        </p:nvSpPr>
        <p:spPr>
          <a:xfrm>
            <a:off x="142294" y="1759948"/>
            <a:ext cx="3574076" cy="4285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Assistência pessoal</a:t>
            </a:r>
            <a:endParaRPr lang="pt-BR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Interação humana, seja no ponto de venda, </a:t>
            </a:r>
            <a:r>
              <a:rPr lang="pt-PT" sz="2400" dirty="0" err="1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call</a:t>
            </a:r>
            <a: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 </a:t>
            </a:r>
            <a:r>
              <a:rPr lang="pt-PT" sz="2400" dirty="0" err="1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center</a:t>
            </a:r>
            <a: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 ou e-mail.</a:t>
            </a:r>
          </a:p>
          <a:p>
            <a:pPr marL="0" indent="0" algn="ctr">
              <a:buNone/>
            </a:pPr>
            <a:endParaRPr lang="pt-BR" sz="2400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Serviços de TV a cabo</a:t>
            </a:r>
            <a:endParaRPr lang="pt-BR" sz="2400" dirty="0"/>
          </a:p>
        </p:txBody>
      </p:sp>
      <p:sp>
        <p:nvSpPr>
          <p:cNvPr id="8" name="Espaço Reservado para Conteúdo 8">
            <a:extLst>
              <a:ext uri="{FF2B5EF4-FFF2-40B4-BE49-F238E27FC236}">
                <a16:creationId xmlns:a16="http://schemas.microsoft.com/office/drawing/2014/main" xmlns="" id="{232533B2-5D8E-49DD-B814-E5FBB7C8FF1E}"/>
              </a:ext>
            </a:extLst>
          </p:cNvPr>
          <p:cNvSpPr txBox="1">
            <a:spLocks/>
          </p:cNvSpPr>
          <p:nvPr/>
        </p:nvSpPr>
        <p:spPr>
          <a:xfrm>
            <a:off x="3725009" y="1759948"/>
            <a:ext cx="3924608" cy="4684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Serviços Automatizados</a:t>
            </a:r>
          </a:p>
          <a:p>
            <a:pPr marL="0" indent="0" algn="ctr">
              <a:buNone/>
            </a:pPr>
            <a: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Mais sofisticado que o self-service, a empresa utiliza recursos de automação para que o cliente obtenha o produto ou serviço.</a:t>
            </a:r>
          </a:p>
          <a:p>
            <a:pPr marL="0" indent="0" algn="ctr">
              <a:buNone/>
            </a:pPr>
            <a:endParaRPr lang="pt-PT" sz="2400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Máquinas de venda de refrigerantes</a:t>
            </a:r>
            <a:endParaRPr lang="pt-BR" sz="2400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xmlns="" id="{9079928B-47F7-4350-B3D5-AD060391E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617523" y="657485"/>
            <a:ext cx="4432183" cy="594360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DB7B58A7-CDE4-475B-B914-E7C3FE240853}"/>
              </a:ext>
            </a:extLst>
          </p:cNvPr>
          <p:cNvSpPr/>
          <p:nvPr/>
        </p:nvSpPr>
        <p:spPr>
          <a:xfrm>
            <a:off x="329514" y="5824322"/>
            <a:ext cx="6367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pc="300" dirty="0" err="1">
                <a:latin typeface="Snubnose DEMO" panose="02000506000000020004" pitchFamily="50" charset="0"/>
              </a:rPr>
              <a:t>Dica</a:t>
            </a:r>
            <a:r>
              <a:rPr lang="en-US" sz="2000" spc="300" dirty="0">
                <a:latin typeface="Snubnose DEMO" panose="02000506000000020004" pitchFamily="50" charset="0"/>
              </a:rPr>
              <a:t> = </a:t>
            </a:r>
            <a:r>
              <a:rPr lang="en-US" sz="2000" spc="300" dirty="0" err="1">
                <a:latin typeface="Snubnose DEMO" panose="02000506000000020004" pitchFamily="50" charset="0"/>
              </a:rPr>
              <a:t>clientes</a:t>
            </a:r>
            <a:r>
              <a:rPr lang="en-US" sz="2000" spc="300" dirty="0">
                <a:latin typeface="Snubnose DEMO" panose="02000506000000020004" pitchFamily="50" charset="0"/>
              </a:rPr>
              <a:t> </a:t>
            </a:r>
            <a:r>
              <a:rPr lang="en-US" sz="2000" spc="300" dirty="0" err="1">
                <a:latin typeface="Snubnose DEMO" panose="02000506000000020004" pitchFamily="50" charset="0"/>
              </a:rPr>
              <a:t>gostam</a:t>
            </a:r>
            <a:r>
              <a:rPr lang="en-US" sz="2000" spc="300" dirty="0">
                <a:latin typeface="Snubnose DEMO" panose="02000506000000020004" pitchFamily="50" charset="0"/>
              </a:rPr>
              <a:t> de ser </a:t>
            </a:r>
            <a:r>
              <a:rPr lang="en-US" sz="2000" spc="300" dirty="0" err="1">
                <a:latin typeface="Snubnose DEMO" panose="02000506000000020004" pitchFamily="50" charset="0"/>
              </a:rPr>
              <a:t>reconhecidos</a:t>
            </a:r>
            <a:r>
              <a:rPr lang="en-US" sz="2000" spc="300" dirty="0">
                <a:latin typeface="Snubnose DEMO" panose="02000506000000020004" pitchFamily="50" charset="0"/>
              </a:rPr>
              <a:t> por </a:t>
            </a:r>
            <a:r>
              <a:rPr lang="en-US" sz="2000" spc="300" dirty="0" err="1">
                <a:latin typeface="Snubnose DEMO" panose="02000506000000020004" pitchFamily="50" charset="0"/>
              </a:rPr>
              <a:t>comprar</a:t>
            </a:r>
            <a:r>
              <a:rPr lang="en-US" sz="2000" spc="300" dirty="0">
                <a:latin typeface="Snubnose DEMO" panose="02000506000000020004" pitchFamily="50" charset="0"/>
              </a:rPr>
              <a:t> de voce.</a:t>
            </a:r>
          </a:p>
        </p:txBody>
      </p:sp>
    </p:spTree>
    <p:extLst>
      <p:ext uri="{BB962C8B-B14F-4D97-AF65-F5344CB8AC3E}">
        <p14:creationId xmlns:p14="http://schemas.microsoft.com/office/powerpoint/2010/main" val="283680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DEAA693-A853-4279-9E11-D9D6A6164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63" y="2766218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4800" dirty="0">
                <a:latin typeface="orange juice" panose="02000000000000000000" pitchFamily="2" charset="0"/>
                <a:ea typeface="Cambria" panose="02040503050406030204" pitchFamily="18" charset="0"/>
                <a:cs typeface="Mongolian Baiti" panose="03000500000000000000" pitchFamily="66" charset="0"/>
              </a:rPr>
              <a:t>Quanto e como vou receber?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xmlns="" id="{5AE6BF5D-6009-4413-9AD9-9954A1FC3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571512" y="1434422"/>
            <a:ext cx="4620488" cy="50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27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DEAA693-A853-4279-9E11-D9D6A6164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495" y="181291"/>
            <a:ext cx="10515600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>
                <a:latin typeface="Snubnose DEMO" panose="02000506000000020004" pitchFamily="50" charset="0"/>
                <a:ea typeface="Cambria" panose="02040503050406030204" pitchFamily="18" charset="0"/>
                <a:cs typeface="Mongolian Baiti" panose="03000500000000000000" pitchFamily="66" charset="0"/>
              </a:rPr>
              <a:t>Fontes de receita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xmlns="" id="{27F8BCC3-6C22-4FBF-BA2E-50BAFBC7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580294" y="1690688"/>
            <a:ext cx="8541069" cy="3660458"/>
          </a:xfrm>
          <a:prstGeom prst="rect">
            <a:avLst/>
          </a:prstGeom>
        </p:spPr>
      </p:pic>
      <p:sp>
        <p:nvSpPr>
          <p:cNvPr id="5" name="Espaço Reservado para Conteúdo 8">
            <a:extLst>
              <a:ext uri="{FF2B5EF4-FFF2-40B4-BE49-F238E27FC236}">
                <a16:creationId xmlns:a16="http://schemas.microsoft.com/office/drawing/2014/main" xmlns="" id="{7D1B5110-3F9C-4B23-A2DD-4B62411CABBA}"/>
              </a:ext>
            </a:extLst>
          </p:cNvPr>
          <p:cNvSpPr txBox="1">
            <a:spLocks/>
          </p:cNvSpPr>
          <p:nvPr/>
        </p:nvSpPr>
        <p:spPr>
          <a:xfrm>
            <a:off x="354297" y="1690688"/>
            <a:ext cx="2741999" cy="4285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Vendas diretas</a:t>
            </a:r>
          </a:p>
          <a:p>
            <a:pPr marL="0" indent="0" algn="ctr">
              <a:buNone/>
            </a:pPr>
            <a:endParaRPr lang="pt-BR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A relação se dá diretamente com o cliente.</a:t>
            </a:r>
            <a:b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</a:br>
            <a:endParaRPr lang="pt-BR" sz="2400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r>
              <a:rPr lang="pt-BR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Comércio varejista;</a:t>
            </a:r>
            <a:br>
              <a:rPr lang="pt-BR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</a:br>
            <a:r>
              <a:rPr lang="pt-BR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e-Commerce</a:t>
            </a:r>
            <a:endParaRPr lang="pt-BR" sz="2400" dirty="0"/>
          </a:p>
        </p:txBody>
      </p:sp>
      <p:sp>
        <p:nvSpPr>
          <p:cNvPr id="8" name="Espaço Reservado para Conteúdo 8">
            <a:extLst>
              <a:ext uri="{FF2B5EF4-FFF2-40B4-BE49-F238E27FC236}">
                <a16:creationId xmlns:a16="http://schemas.microsoft.com/office/drawing/2014/main" xmlns="" id="{0918C243-5719-418F-908C-7AA4C1E85379}"/>
              </a:ext>
            </a:extLst>
          </p:cNvPr>
          <p:cNvSpPr txBox="1">
            <a:spLocks/>
          </p:cNvSpPr>
          <p:nvPr/>
        </p:nvSpPr>
        <p:spPr>
          <a:xfrm>
            <a:off x="3096296" y="1691121"/>
            <a:ext cx="2741999" cy="4285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Assinaturas</a:t>
            </a:r>
          </a:p>
          <a:p>
            <a:pPr marL="0" indent="0" algn="ctr">
              <a:buNone/>
            </a:pPr>
            <a:endParaRPr lang="pt-BR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Paga-se periodicamente pelo uso contínuo do produto ou serviço</a:t>
            </a:r>
            <a:b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</a:br>
            <a:endParaRPr lang="pt-PT" sz="2400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TV a cabo, revistas; sites de música, sites de jogos on-line</a:t>
            </a:r>
            <a:endParaRPr lang="pt-BR" sz="2400" dirty="0"/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xmlns="" id="{9317B89E-F68E-4C94-A3B8-A125887CFA76}"/>
              </a:ext>
            </a:extLst>
          </p:cNvPr>
          <p:cNvSpPr txBox="1">
            <a:spLocks/>
          </p:cNvSpPr>
          <p:nvPr/>
        </p:nvSpPr>
        <p:spPr>
          <a:xfrm>
            <a:off x="5838295" y="1690688"/>
            <a:ext cx="2741999" cy="4285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Licenciamento</a:t>
            </a:r>
            <a:endParaRPr lang="pt-BR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endParaRPr lang="pt-PT" sz="2400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O produto ou serviço deve ser utilizado sem sofrer nenhuma alteração</a:t>
            </a:r>
          </a:p>
          <a:p>
            <a:pPr marL="0" indent="0" algn="ctr">
              <a:buNone/>
            </a:pPr>
            <a:endParaRPr lang="pt-PT" sz="2400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Programas de computador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5638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DEAA693-A853-4279-9E11-D9D6A6164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299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4800" dirty="0">
                <a:latin typeface="orange juice" panose="02000000000000000000" pitchFamily="2" charset="0"/>
                <a:ea typeface="Cambria" panose="02040503050406030204" pitchFamily="18" charset="0"/>
                <a:cs typeface="Mongolian Baiti" panose="03000500000000000000" pitchFamily="66" charset="0"/>
              </a:rPr>
              <a:t>Como vou fazer?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xmlns="" id="{F930890F-A901-4B6B-806F-C80818137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6000" y="1690687"/>
            <a:ext cx="5887852" cy="427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04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xmlns="" id="{902856FC-C95E-4864-8B04-FC1D3BEC8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34179" y="1991671"/>
            <a:ext cx="4079630" cy="521120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6003B360-93D7-4AE6-9615-E1166B0EA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>
                <a:latin typeface="Snubnose DEMO" panose="02000506000000020004" pitchFamily="50" charset="0"/>
                <a:ea typeface="Cambria" panose="02040503050406030204" pitchFamily="18" charset="0"/>
                <a:cs typeface="Mongolian Baiti" panose="03000500000000000000" pitchFamily="66" charset="0"/>
              </a:rPr>
              <a:t>Recursos Principais</a:t>
            </a:r>
          </a:p>
        </p:txBody>
      </p:sp>
      <p:sp>
        <p:nvSpPr>
          <p:cNvPr id="7" name="Espaço Reservado para Conteúdo 8">
            <a:extLst>
              <a:ext uri="{FF2B5EF4-FFF2-40B4-BE49-F238E27FC236}">
                <a16:creationId xmlns:a16="http://schemas.microsoft.com/office/drawing/2014/main" xmlns="" id="{4FC38BF2-6DD4-4F27-BB86-C9C298B1846E}"/>
              </a:ext>
            </a:extLst>
          </p:cNvPr>
          <p:cNvSpPr txBox="1">
            <a:spLocks/>
          </p:cNvSpPr>
          <p:nvPr/>
        </p:nvSpPr>
        <p:spPr>
          <a:xfrm>
            <a:off x="498406" y="1991671"/>
            <a:ext cx="2741999" cy="1738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Físicos</a:t>
            </a:r>
            <a:endParaRPr lang="pt-BR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Imóveis;</a:t>
            </a:r>
            <a:b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</a:br>
            <a: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máquinas; mobiliário</a:t>
            </a:r>
            <a:endParaRPr lang="pt-BR" sz="2400" dirty="0"/>
          </a:p>
        </p:txBody>
      </p:sp>
      <p:sp>
        <p:nvSpPr>
          <p:cNvPr id="8" name="Espaço Reservado para Conteúdo 8">
            <a:extLst>
              <a:ext uri="{FF2B5EF4-FFF2-40B4-BE49-F238E27FC236}">
                <a16:creationId xmlns:a16="http://schemas.microsoft.com/office/drawing/2014/main" xmlns="" id="{E8F28256-3651-4397-BF31-3F749B4DBFEC}"/>
              </a:ext>
            </a:extLst>
          </p:cNvPr>
          <p:cNvSpPr txBox="1">
            <a:spLocks/>
          </p:cNvSpPr>
          <p:nvPr/>
        </p:nvSpPr>
        <p:spPr>
          <a:xfrm>
            <a:off x="4144238" y="1991671"/>
            <a:ext cx="2741999" cy="1738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Intelectuais</a:t>
            </a:r>
          </a:p>
          <a:p>
            <a:pPr marL="0" indent="0" algn="ctr">
              <a:buNone/>
            </a:pPr>
            <a: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Designers; jornalistas; programadores</a:t>
            </a:r>
            <a:endParaRPr lang="pt-BR" sz="2400" dirty="0"/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xmlns="" id="{2CD1130B-429A-4DBE-90CE-86726393C5F7}"/>
              </a:ext>
            </a:extLst>
          </p:cNvPr>
          <p:cNvSpPr txBox="1">
            <a:spLocks/>
          </p:cNvSpPr>
          <p:nvPr/>
        </p:nvSpPr>
        <p:spPr>
          <a:xfrm>
            <a:off x="178191" y="4594839"/>
            <a:ext cx="3206322" cy="1738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Humanos</a:t>
            </a:r>
          </a:p>
          <a:p>
            <a:pPr marL="0" indent="0" algn="ctr">
              <a:buNone/>
            </a:pPr>
            <a: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Pessoal não especializado, como vendedores, gerentes, auxiliares</a:t>
            </a:r>
            <a:endParaRPr lang="pt-BR" sz="2400" dirty="0"/>
          </a:p>
        </p:txBody>
      </p:sp>
      <p:sp>
        <p:nvSpPr>
          <p:cNvPr id="10" name="Espaço Reservado para Conteúdo 8">
            <a:extLst>
              <a:ext uri="{FF2B5EF4-FFF2-40B4-BE49-F238E27FC236}">
                <a16:creationId xmlns:a16="http://schemas.microsoft.com/office/drawing/2014/main" xmlns="" id="{148CF0A3-D4E0-4C65-ACF9-C48BC2AA878A}"/>
              </a:ext>
            </a:extLst>
          </p:cNvPr>
          <p:cNvSpPr txBox="1">
            <a:spLocks/>
          </p:cNvSpPr>
          <p:nvPr/>
        </p:nvSpPr>
        <p:spPr>
          <a:xfrm>
            <a:off x="4144237" y="4597274"/>
            <a:ext cx="2741999" cy="1738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Financeiros</a:t>
            </a:r>
          </a:p>
          <a:p>
            <a:pPr marL="0" indent="0" algn="ctr">
              <a:buNone/>
            </a:pPr>
            <a: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Capital próprio; financiamentos; investidores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848836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xmlns="" id="{7F923414-DE2B-4F92-9C14-6CB5FDE92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34179" y="1991671"/>
            <a:ext cx="4079630" cy="515953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6003B360-93D7-4AE6-9615-E1166B0EA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>
                <a:latin typeface="Snubnose DEMO" panose="02000506000000020004" pitchFamily="50" charset="0"/>
                <a:ea typeface="Cambria" panose="02040503050406030204" pitchFamily="18" charset="0"/>
                <a:cs typeface="Mongolian Baiti" panose="03000500000000000000" pitchFamily="66" charset="0"/>
              </a:rPr>
              <a:t>A</a:t>
            </a:r>
            <a:r>
              <a:rPr lang="pt-BR" dirty="0" smtClean="0">
                <a:latin typeface="Snubnose DEMO" panose="02000506000000020004" pitchFamily="50" charset="0"/>
                <a:ea typeface="Cambria" panose="02040503050406030204" pitchFamily="18" charset="0"/>
                <a:cs typeface="Mongolian Baiti" panose="03000500000000000000" pitchFamily="66" charset="0"/>
              </a:rPr>
              <a:t>tividades </a:t>
            </a:r>
            <a:r>
              <a:rPr lang="pt-BR" dirty="0">
                <a:latin typeface="Snubnose DEMO" panose="02000506000000020004" pitchFamily="50" charset="0"/>
                <a:ea typeface="Cambria" panose="02040503050406030204" pitchFamily="18" charset="0"/>
                <a:cs typeface="Mongolian Baiti" panose="03000500000000000000" pitchFamily="66" charset="0"/>
              </a:rPr>
              <a:t>Principais</a:t>
            </a:r>
          </a:p>
        </p:txBody>
      </p:sp>
      <p:sp>
        <p:nvSpPr>
          <p:cNvPr id="7" name="Espaço Reservado para Conteúdo 8">
            <a:extLst>
              <a:ext uri="{FF2B5EF4-FFF2-40B4-BE49-F238E27FC236}">
                <a16:creationId xmlns:a16="http://schemas.microsoft.com/office/drawing/2014/main" xmlns="" id="{08164776-01F1-4791-A9CE-AE33043C9CA6}"/>
              </a:ext>
            </a:extLst>
          </p:cNvPr>
          <p:cNvSpPr txBox="1">
            <a:spLocks/>
          </p:cNvSpPr>
          <p:nvPr/>
        </p:nvSpPr>
        <p:spPr>
          <a:xfrm>
            <a:off x="354297" y="1964395"/>
            <a:ext cx="2901521" cy="4285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Produção</a:t>
            </a:r>
            <a:endParaRPr lang="pt-BR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endParaRPr lang="pt-PT" sz="2400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A principal atividade do negócio é produzir alguma coisa</a:t>
            </a:r>
            <a:b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</a:br>
            <a:endParaRPr lang="pt-BR" sz="2400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r>
              <a:rPr lang="pt-BR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Roupas; comida</a:t>
            </a:r>
            <a:endParaRPr lang="pt-BR" sz="2400" dirty="0"/>
          </a:p>
        </p:txBody>
      </p:sp>
      <p:sp>
        <p:nvSpPr>
          <p:cNvPr id="8" name="Espaço Reservado para Conteúdo 8">
            <a:extLst>
              <a:ext uri="{FF2B5EF4-FFF2-40B4-BE49-F238E27FC236}">
                <a16:creationId xmlns:a16="http://schemas.microsoft.com/office/drawing/2014/main" xmlns="" id="{A32D75C4-1945-447D-B930-5D53E24FB752}"/>
              </a:ext>
            </a:extLst>
          </p:cNvPr>
          <p:cNvSpPr txBox="1">
            <a:spLocks/>
          </p:cNvSpPr>
          <p:nvPr/>
        </p:nvSpPr>
        <p:spPr>
          <a:xfrm>
            <a:off x="3828611" y="1881701"/>
            <a:ext cx="3167935" cy="4285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Resolução de</a:t>
            </a:r>
          </a:p>
          <a:p>
            <a:pPr marL="0" indent="0" algn="ctr">
              <a:buNone/>
            </a:pPr>
            <a:r>
              <a:rPr lang="pt-BR" b="1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Problemas</a:t>
            </a:r>
            <a:endParaRPr lang="pt-BR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/>
            </a:r>
            <a:b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</a:br>
            <a: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O foco é resolver problemas dos clientes</a:t>
            </a:r>
          </a:p>
          <a:p>
            <a:pPr marL="0" indent="0" algn="ctr">
              <a:buNone/>
            </a:pPr>
            <a:endParaRPr lang="pt-PT" sz="2400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Consertos; manutenção de equipamentos; treinamento</a:t>
            </a:r>
            <a:endParaRPr lang="pt-BR" sz="240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2A6A1C3B-6700-457C-801D-37FD5AD8B689}"/>
              </a:ext>
            </a:extLst>
          </p:cNvPr>
          <p:cNvSpPr/>
          <p:nvPr/>
        </p:nvSpPr>
        <p:spPr>
          <a:xfrm>
            <a:off x="329514" y="5824322"/>
            <a:ext cx="6367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pc="300" dirty="0" err="1">
                <a:latin typeface="Snubnose DEMO" panose="02000506000000020004" pitchFamily="50" charset="0"/>
              </a:rPr>
              <a:t>Dica</a:t>
            </a:r>
            <a:r>
              <a:rPr lang="en-US" sz="2000" spc="300" dirty="0">
                <a:latin typeface="Snubnose DEMO" panose="02000506000000020004" pitchFamily="50" charset="0"/>
              </a:rPr>
              <a:t> = </a:t>
            </a:r>
            <a:r>
              <a:rPr lang="pt-PT" sz="2000" spc="300" dirty="0">
                <a:latin typeface="Snubnose DEMO" panose="02000506000000020004" pitchFamily="50" charset="0"/>
              </a:rPr>
              <a:t>fique de olho nas atividades mais </a:t>
            </a:r>
            <a:r>
              <a:rPr lang="pt-PT" sz="2000" spc="300" dirty="0" err="1">
                <a:latin typeface="Snubnose DEMO" panose="02000506000000020004" pitchFamily="50" charset="0"/>
              </a:rPr>
              <a:t>importatntes</a:t>
            </a:r>
            <a:r>
              <a:rPr lang="pt-PT" sz="2000" spc="300" dirty="0">
                <a:latin typeface="Snubnose DEMO" panose="02000506000000020004" pitchFamily="50" charset="0"/>
              </a:rPr>
              <a:t>.</a:t>
            </a:r>
            <a:endParaRPr lang="en-US" sz="2000" spc="300" dirty="0">
              <a:latin typeface="Snubnose DEMO" panose="02000506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73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6003B360-93D7-4AE6-9615-E1166B0EA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086" y="343682"/>
            <a:ext cx="10515600" cy="11816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>
                <a:latin typeface="Snubnose DEMO" panose="02000506000000020004" pitchFamily="50" charset="0"/>
                <a:ea typeface="Cambria" panose="02040503050406030204" pitchFamily="18" charset="0"/>
                <a:cs typeface="Mongolian Baiti" panose="03000500000000000000" pitchFamily="66" charset="0"/>
              </a:rPr>
              <a:t>P</a:t>
            </a:r>
            <a:r>
              <a:rPr lang="pt-BR" dirty="0" smtClean="0">
                <a:latin typeface="Snubnose DEMO" panose="02000506000000020004" pitchFamily="50" charset="0"/>
                <a:ea typeface="Cambria" panose="02040503050406030204" pitchFamily="18" charset="0"/>
                <a:cs typeface="Mongolian Baiti" panose="03000500000000000000" pitchFamily="66" charset="0"/>
              </a:rPr>
              <a:t>arcerias </a:t>
            </a:r>
            <a:r>
              <a:rPr lang="pt-BR" dirty="0">
                <a:latin typeface="Snubnose DEMO" panose="02000506000000020004" pitchFamily="50" charset="0"/>
                <a:ea typeface="Cambria" panose="02040503050406030204" pitchFamily="18" charset="0"/>
                <a:cs typeface="Mongolian Baiti" panose="03000500000000000000" pitchFamily="66" charset="0"/>
              </a:rPr>
              <a:t>Principais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xmlns="" id="{C1DA4B06-A241-4A06-AABF-B04D4655B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270810" y="247871"/>
            <a:ext cx="2921190" cy="6610129"/>
          </a:xfrm>
          <a:prstGeom prst="rect">
            <a:avLst/>
          </a:prstGeom>
        </p:spPr>
      </p:pic>
      <p:sp>
        <p:nvSpPr>
          <p:cNvPr id="7" name="Espaço Reservado para Conteúdo 8">
            <a:extLst>
              <a:ext uri="{FF2B5EF4-FFF2-40B4-BE49-F238E27FC236}">
                <a16:creationId xmlns:a16="http://schemas.microsoft.com/office/drawing/2014/main" xmlns="" id="{06D8385F-C670-44DC-BB77-269A6D0BB22A}"/>
              </a:ext>
            </a:extLst>
          </p:cNvPr>
          <p:cNvSpPr txBox="1">
            <a:spLocks/>
          </p:cNvSpPr>
          <p:nvPr/>
        </p:nvSpPr>
        <p:spPr>
          <a:xfrm>
            <a:off x="354297" y="1964395"/>
            <a:ext cx="3186073" cy="428510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b="1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Otimização e economia de escala</a:t>
            </a:r>
            <a:endParaRPr lang="pt-BR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endParaRPr lang="pt-PT" sz="2400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Está na relação com fornecedores, que podem suprir ou facilitar atividades ou recursos de um negócio</a:t>
            </a:r>
            <a:b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</a:br>
            <a:endParaRPr lang="pt-BR" sz="2400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O fornecedor coloca equipamentos, como no caso e sorvetes; o fornecedor oferece descontos progressivos pela quantidade de produtos vendidos</a:t>
            </a:r>
            <a:endParaRPr lang="pt-BR" sz="2400" dirty="0"/>
          </a:p>
        </p:txBody>
      </p:sp>
      <p:sp>
        <p:nvSpPr>
          <p:cNvPr id="8" name="Espaço Reservado para Conteúdo 8">
            <a:extLst>
              <a:ext uri="{FF2B5EF4-FFF2-40B4-BE49-F238E27FC236}">
                <a16:creationId xmlns:a16="http://schemas.microsoft.com/office/drawing/2014/main" xmlns="" id="{532B9ED7-933D-467A-A283-4680A40C8E46}"/>
              </a:ext>
            </a:extLst>
          </p:cNvPr>
          <p:cNvSpPr txBox="1">
            <a:spLocks/>
          </p:cNvSpPr>
          <p:nvPr/>
        </p:nvSpPr>
        <p:spPr>
          <a:xfrm>
            <a:off x="3637824" y="1964395"/>
            <a:ext cx="3186073" cy="428510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b="1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Redução de risco e incerteza</a:t>
            </a:r>
            <a:endParaRPr lang="pt-PT" sz="2400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endParaRPr lang="pt-PT" sz="2400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Quando outras pessoas integram soluções para diminuir o risco de erros e dar mais segurança aos resultados do negócio</a:t>
            </a:r>
            <a:b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</a:br>
            <a:endParaRPr lang="pt-PT" sz="2400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Contadores, que orientam o proprietário; seguradoras que, além de fazer o seguro, mantém relação de observação e orientação quanto aos riscos; analistas de mercado, orientando financeiramente</a:t>
            </a:r>
            <a:endParaRPr lang="pt-BR" sz="2400" dirty="0"/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xmlns="" id="{FA316DA0-4930-41D3-9F67-0D0932A86D91}"/>
              </a:ext>
            </a:extLst>
          </p:cNvPr>
          <p:cNvSpPr txBox="1">
            <a:spLocks/>
          </p:cNvSpPr>
          <p:nvPr/>
        </p:nvSpPr>
        <p:spPr>
          <a:xfrm>
            <a:off x="6921351" y="1964395"/>
            <a:ext cx="3483413" cy="42851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sz="2600" b="1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Terceirização</a:t>
            </a:r>
            <a:br>
              <a:rPr lang="pt-PT" sz="2600" b="1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</a:br>
            <a:r>
              <a:rPr lang="pt-PT" sz="2600" b="1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(serviços, infraestrutura)</a:t>
            </a:r>
            <a:endParaRPr lang="pt-PT" sz="2600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endParaRPr lang="pt-PT" sz="2400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Produção de partes de um produto ou de uma parte dos serviços necessários ao negócio</a:t>
            </a:r>
            <a:b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</a:br>
            <a:endParaRPr lang="pt-PT" sz="2400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Produção de partes de um equipamento; costura de roupas; serviços de limpeza; serviços de entrega; locadores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187107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55" y="708687"/>
            <a:ext cx="5153821" cy="5141742"/>
          </a:xfrm>
          <a:prstGeom prst="rect">
            <a:avLst/>
          </a:prstGeom>
        </p:spPr>
      </p:pic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6471138" y="708687"/>
            <a:ext cx="4882662" cy="5141742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                Luiz Santos</a:t>
            </a:r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Direito UFC</a:t>
            </a:r>
          </a:p>
          <a:p>
            <a:pPr>
              <a:buFontTx/>
              <a:buChar char="-"/>
            </a:pPr>
            <a:r>
              <a:rPr lang="pt-BR" dirty="0" err="1" smtClean="0"/>
              <a:t>Co-fundador</a:t>
            </a:r>
            <a:r>
              <a:rPr lang="pt-BR" dirty="0" smtClean="0"/>
              <a:t> </a:t>
            </a:r>
            <a:r>
              <a:rPr lang="pt-BR" dirty="0" err="1" smtClean="0"/>
              <a:t>Choose</a:t>
            </a: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Diretor Comercial EJUDI Soluções Jurídicas</a:t>
            </a:r>
          </a:p>
          <a:p>
            <a:pPr marL="0" indent="0">
              <a:buNone/>
            </a:pPr>
            <a:r>
              <a:rPr lang="pt-BR" dirty="0"/>
              <a:t>.</a:t>
            </a:r>
          </a:p>
          <a:p>
            <a:pPr marL="0" indent="0">
              <a:buNone/>
            </a:pPr>
            <a:r>
              <a:rPr lang="pt-BR" dirty="0" smtClean="0"/>
              <a:t>.</a:t>
            </a:r>
          </a:p>
          <a:p>
            <a:pPr marL="0" indent="0">
              <a:buNone/>
            </a:pPr>
            <a:r>
              <a:rPr lang="pt-BR" dirty="0" smtClean="0"/>
              <a:t>.</a:t>
            </a:r>
          </a:p>
          <a:p>
            <a:pPr>
              <a:buFontTx/>
              <a:buChar char="-"/>
            </a:pPr>
            <a:r>
              <a:rPr lang="pt-BR" dirty="0" smtClean="0"/>
              <a:t>CEO </a:t>
            </a:r>
            <a:r>
              <a:rPr lang="pt-BR" dirty="0" err="1" smtClean="0"/>
              <a:t>Urbis</a:t>
            </a:r>
            <a:endParaRPr lang="pt-BR" dirty="0" smtClean="0"/>
          </a:p>
          <a:p>
            <a:pPr>
              <a:buFontTx/>
              <a:buChar char="-"/>
            </a:pPr>
            <a:endParaRPr lang="pt-BR" dirty="0" smtClean="0"/>
          </a:p>
          <a:p>
            <a:pPr>
              <a:buFontTx/>
              <a:buChar char="-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48464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xmlns="" id="{58384E6C-A5B1-434A-9A84-FF1438DDC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705759" y="1195968"/>
            <a:ext cx="4989551" cy="5283053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02B89617-8F22-449D-8424-0B69400B3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36" y="2766218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4800" dirty="0">
                <a:latin typeface="orange juice" panose="02000000000000000000" pitchFamily="2" charset="0"/>
                <a:ea typeface="Cambria" panose="02040503050406030204" pitchFamily="18" charset="0"/>
                <a:cs typeface="Mongolian Baiti" panose="03000500000000000000" pitchFamily="66" charset="0"/>
              </a:rPr>
              <a:t>Quanto vou gastar?</a:t>
            </a:r>
          </a:p>
        </p:txBody>
      </p:sp>
    </p:spTree>
    <p:extLst>
      <p:ext uri="{BB962C8B-B14F-4D97-AF65-F5344CB8AC3E}">
        <p14:creationId xmlns:p14="http://schemas.microsoft.com/office/powerpoint/2010/main" val="1622420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02B89617-8F22-449D-8424-0B69400B3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>
                <a:latin typeface="Snubnose DEMO" panose="02000506000000020004" pitchFamily="50" charset="0"/>
                <a:ea typeface="Cambria" panose="02040503050406030204" pitchFamily="18" charset="0"/>
                <a:cs typeface="Mongolian Baiti" panose="03000500000000000000" pitchFamily="66" charset="0"/>
              </a:rPr>
              <a:t>Estrutura de custos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xmlns="" id="{143DDA37-0E79-4577-95C8-E99899770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963893" y="3169383"/>
            <a:ext cx="7737901" cy="3323492"/>
          </a:xfrm>
          <a:prstGeom prst="rect">
            <a:avLst/>
          </a:prstGeom>
        </p:spPr>
      </p:pic>
      <p:sp>
        <p:nvSpPr>
          <p:cNvPr id="8" name="Espaço Reservado para Conteúdo 8">
            <a:extLst>
              <a:ext uri="{FF2B5EF4-FFF2-40B4-BE49-F238E27FC236}">
                <a16:creationId xmlns:a16="http://schemas.microsoft.com/office/drawing/2014/main" xmlns="" id="{9F9D2C73-F370-4798-9B0F-323BF1AD97D9}"/>
              </a:ext>
            </a:extLst>
          </p:cNvPr>
          <p:cNvSpPr txBox="1">
            <a:spLocks/>
          </p:cNvSpPr>
          <p:nvPr/>
        </p:nvSpPr>
        <p:spPr>
          <a:xfrm>
            <a:off x="354296" y="1964395"/>
            <a:ext cx="3989103" cy="37960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sz="2600" b="1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Foco em custos reduzidos</a:t>
            </a:r>
            <a:endParaRPr lang="pt-PT" sz="2600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endParaRPr lang="pt-PT" sz="2400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Quando são eliminados os recursos e serviços para gastar menos e, na maioria das vezes, vender mais barato</a:t>
            </a:r>
            <a:b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</a:br>
            <a:endParaRPr lang="pt-BR" sz="2400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r>
              <a:rPr lang="pt-PT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Restaurantes de refeições a quilo e Lojas 1,99 (eliminação de vendedores, garçons); Gol (eliminação dos lanches a bordo)</a:t>
            </a:r>
            <a:endParaRPr lang="pt-BR" sz="2400" dirty="0"/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xmlns="" id="{8E8AC261-CF3A-49E2-9957-B985B25D8EA3}"/>
              </a:ext>
            </a:extLst>
          </p:cNvPr>
          <p:cNvSpPr txBox="1">
            <a:spLocks/>
          </p:cNvSpPr>
          <p:nvPr/>
        </p:nvSpPr>
        <p:spPr>
          <a:xfrm>
            <a:off x="4544291" y="1964395"/>
            <a:ext cx="4218709" cy="4285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sz="2400" b="1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Foco no valor</a:t>
            </a:r>
            <a:br>
              <a:rPr lang="pt-PT" sz="2400" b="1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</a:br>
            <a:r>
              <a:rPr lang="pt-PT" sz="2400" b="1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(luxo, exclusividade, conforto)</a:t>
            </a:r>
            <a:endParaRPr lang="pt-PT" sz="2400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r>
              <a:rPr lang="pt-PT" sz="22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/>
            </a:r>
            <a:br>
              <a:rPr lang="pt-PT" sz="22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</a:br>
            <a:r>
              <a:rPr lang="pt-PT" sz="22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Foco na experiência, nas marcas famosas, na personalização de produtos. O valor está mais no intangível.</a:t>
            </a:r>
            <a:br>
              <a:rPr lang="pt-PT" sz="22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</a:br>
            <a:endParaRPr lang="pt-BR" sz="2200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r>
              <a:rPr lang="pt-PT" sz="22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Lojas multimarcas; hotéis quatro estrelas; produtos de designers; joias</a:t>
            </a:r>
            <a:endParaRPr lang="pt-BR" sz="220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66486E4A-B5F6-4CE3-8F81-24495199E826}"/>
              </a:ext>
            </a:extLst>
          </p:cNvPr>
          <p:cNvSpPr/>
          <p:nvPr/>
        </p:nvSpPr>
        <p:spPr>
          <a:xfrm>
            <a:off x="518048" y="5926338"/>
            <a:ext cx="70133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err="1">
                <a:latin typeface="Snubnose DEMO" panose="02000506000000020004" pitchFamily="50" charset="0"/>
              </a:rPr>
              <a:t>Dica</a:t>
            </a:r>
            <a:r>
              <a:rPr lang="en-US" spc="300" dirty="0">
                <a:latin typeface="Snubnose DEMO" panose="02000506000000020004" pitchFamily="50" charset="0"/>
              </a:rPr>
              <a:t> = </a:t>
            </a:r>
            <a:r>
              <a:rPr lang="pt-PT" spc="300" dirty="0" err="1">
                <a:latin typeface="Snubnose DEMO" panose="02000506000000020004" pitchFamily="50" charset="0"/>
              </a:rPr>
              <a:t>diferenciacao</a:t>
            </a:r>
            <a:r>
              <a:rPr lang="pt-PT" spc="300" dirty="0">
                <a:latin typeface="Snubnose DEMO" panose="02000506000000020004" pitchFamily="50" charset="0"/>
              </a:rPr>
              <a:t> de valor associada a </a:t>
            </a:r>
            <a:r>
              <a:rPr lang="pt-PT" spc="300" dirty="0" err="1">
                <a:latin typeface="Snubnose DEMO" panose="02000506000000020004" pitchFamily="50" charset="0"/>
              </a:rPr>
              <a:t>reducao</a:t>
            </a:r>
            <a:r>
              <a:rPr lang="pt-PT" spc="300" dirty="0">
                <a:latin typeface="Snubnose DEMO" panose="02000506000000020004" pitchFamily="50" charset="0"/>
              </a:rPr>
              <a:t> de custos ajuda a abrir </a:t>
            </a:r>
            <a:r>
              <a:rPr lang="pt-PT" spc="300" dirty="0" err="1">
                <a:latin typeface="Snubnose DEMO" panose="02000506000000020004" pitchFamily="50" charset="0"/>
              </a:rPr>
              <a:t>espacos</a:t>
            </a:r>
            <a:r>
              <a:rPr lang="pt-PT" spc="300" dirty="0">
                <a:latin typeface="Snubnose DEMO" panose="02000506000000020004" pitchFamily="50" charset="0"/>
              </a:rPr>
              <a:t> de mercado.</a:t>
            </a:r>
            <a:endParaRPr lang="en-US" spc="300" dirty="0">
              <a:latin typeface="Snubnose DEMO" panose="02000506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222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FA2CAA19-7538-4C90-A882-76E9CB27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563" y="1511801"/>
            <a:ext cx="7108874" cy="5051414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DE507999-6F6E-4001-925E-9C0AEDB8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orange juice" panose="02000000000000000000" pitchFamily="2" charset="0"/>
                <a:ea typeface="Cambria" panose="02040503050406030204" pitchFamily="18" charset="0"/>
                <a:cs typeface="Mongolian Baiti" panose="03000500000000000000" pitchFamily="66" charset="0"/>
              </a:rPr>
              <a:t>Nossa vez!</a:t>
            </a:r>
          </a:p>
        </p:txBody>
      </p:sp>
    </p:spTree>
    <p:extLst>
      <p:ext uri="{BB962C8B-B14F-4D97-AF65-F5344CB8AC3E}">
        <p14:creationId xmlns:p14="http://schemas.microsoft.com/office/powerpoint/2010/main" val="3261698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Equipe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1888"/>
            <a:ext cx="12192000" cy="365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17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8D6C806B-B40A-4191-999C-22B5E434C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372"/>
            <a:ext cx="10515600" cy="209925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pt-BR" sz="6600" dirty="0">
                <a:solidFill>
                  <a:schemeClr val="bg1"/>
                </a:solidFill>
                <a:latin typeface="orange juice" panose="02000000000000000000" pitchFamily="2" charset="0"/>
                <a:ea typeface="Cambria" panose="02040503050406030204" pitchFamily="18" charset="0"/>
                <a:cs typeface="Mongolian Baiti" panose="03000500000000000000" pitchFamily="66" charset="0"/>
              </a:rPr>
              <a:t>E então? Bora produzir?!</a:t>
            </a:r>
          </a:p>
        </p:txBody>
      </p:sp>
    </p:spTree>
    <p:extLst>
      <p:ext uri="{BB962C8B-B14F-4D97-AF65-F5344CB8AC3E}">
        <p14:creationId xmlns:p14="http://schemas.microsoft.com/office/powerpoint/2010/main" val="10345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BFE34BF-A929-41A4-870E-2522490C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orange juice" panose="02000000000000000000" pitchFamily="2" charset="0"/>
              </a:rPr>
              <a:t>Mas e então, o que é um negócio?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C89159D9-67F9-4B5F-AE60-CE5B90CB8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2400" dirty="0">
                <a:latin typeface="Lucida Sans" panose="020B0602030504020204" pitchFamily="34" charset="0"/>
              </a:rPr>
              <a:t>“É um alinhamento </a:t>
            </a:r>
            <a:r>
              <a:rPr lang="pt-BR" sz="3200" dirty="0">
                <a:solidFill>
                  <a:srgbClr val="0070C0"/>
                </a:solidFill>
                <a:latin typeface="Lucida Sans" panose="020B0602030504020204" pitchFamily="34" charset="0"/>
              </a:rPr>
              <a:t>coordenado</a:t>
            </a:r>
            <a:r>
              <a:rPr lang="pt-BR" sz="2400" dirty="0">
                <a:latin typeface="Lucida Sans" panose="020B0602030504020204" pitchFamily="34" charset="0"/>
              </a:rPr>
              <a:t> de diversos </a:t>
            </a:r>
            <a:r>
              <a:rPr lang="pt-BR" sz="3200" dirty="0">
                <a:solidFill>
                  <a:srgbClr val="0070C0"/>
                </a:solidFill>
                <a:latin typeface="Lucida Sans" panose="020B0602030504020204" pitchFamily="34" charset="0"/>
              </a:rPr>
              <a:t>fatores de produção</a:t>
            </a:r>
            <a:r>
              <a:rPr lang="pt-BR" dirty="0">
                <a:latin typeface="Lucida Sans" panose="020B0602030504020204" pitchFamily="34" charset="0"/>
              </a:rPr>
              <a:t> </a:t>
            </a:r>
            <a:r>
              <a:rPr lang="pt-BR" sz="2400" dirty="0">
                <a:latin typeface="Lucida Sans" panose="020B0602030504020204" pitchFamily="34" charset="0"/>
              </a:rPr>
              <a:t>a fim de gerar um </a:t>
            </a:r>
            <a:r>
              <a:rPr lang="pt-BR" sz="3200" dirty="0">
                <a:solidFill>
                  <a:srgbClr val="0070C0"/>
                </a:solidFill>
                <a:latin typeface="Lucida Sans" panose="020B0602030504020204" pitchFamily="34" charset="0"/>
              </a:rPr>
              <a:t>produto</a:t>
            </a:r>
            <a:r>
              <a:rPr lang="pt-BR" sz="2400" dirty="0">
                <a:latin typeface="Lucida Sans" panose="020B0602030504020204" pitchFamily="34" charset="0"/>
              </a:rPr>
              <a:t> ou </a:t>
            </a:r>
            <a:r>
              <a:rPr lang="pt-BR" sz="3200" dirty="0">
                <a:solidFill>
                  <a:srgbClr val="0070C0"/>
                </a:solidFill>
                <a:latin typeface="Lucida Sans" panose="020B0602030504020204" pitchFamily="34" charset="0"/>
              </a:rPr>
              <a:t>serviço de valor</a:t>
            </a:r>
            <a:r>
              <a:rPr lang="pt-BR" sz="2400" dirty="0">
                <a:latin typeface="Lucida Sans" panose="020B0602030504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200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0E64568-2CB5-48DF-8419-56CBD8F54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orange juice" panose="02000000000000000000" pitchFamily="2" charset="0"/>
              </a:rPr>
              <a:t>Fatores de produção?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AA67610E-6B64-4B13-AA40-4F161795BC32}"/>
              </a:ext>
            </a:extLst>
          </p:cNvPr>
          <p:cNvSpPr txBox="1"/>
          <p:nvPr/>
        </p:nvSpPr>
        <p:spPr>
          <a:xfrm rot="21432486">
            <a:off x="5684413" y="4722703"/>
            <a:ext cx="3129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Snubnose DEMO" panose="02000506000000020004" pitchFamily="50" charset="0"/>
              </a:rPr>
              <a:t>Fornecedores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AC2D3C6C-F289-43A0-A211-7035BF5307E2}"/>
              </a:ext>
            </a:extLst>
          </p:cNvPr>
          <p:cNvSpPr txBox="1"/>
          <p:nvPr/>
        </p:nvSpPr>
        <p:spPr>
          <a:xfrm rot="21361975">
            <a:off x="1185975" y="1933067"/>
            <a:ext cx="2230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Snubnose DEMO" panose="02000506000000020004" pitchFamily="50" charset="0"/>
              </a:rPr>
              <a:t>Parceiros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3921EBE7-99AB-43CE-B103-557E91D7A09E}"/>
              </a:ext>
            </a:extLst>
          </p:cNvPr>
          <p:cNvSpPr txBox="1"/>
          <p:nvPr/>
        </p:nvSpPr>
        <p:spPr>
          <a:xfrm rot="21059982">
            <a:off x="1021556" y="4631251"/>
            <a:ext cx="16098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Snubnose DEMO" panose="02000506000000020004" pitchFamily="50" charset="0"/>
              </a:rPr>
              <a:t>Custos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9E6CDEC8-39D8-467D-8B7B-E8E02EC9BA9C}"/>
              </a:ext>
            </a:extLst>
          </p:cNvPr>
          <p:cNvSpPr txBox="1"/>
          <p:nvPr/>
        </p:nvSpPr>
        <p:spPr>
          <a:xfrm>
            <a:off x="4306693" y="3093065"/>
            <a:ext cx="3015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0070C0"/>
                </a:solidFill>
                <a:latin typeface="Snubnose DEMO" panose="02000506000000020004" pitchFamily="50" charset="0"/>
              </a:rPr>
              <a:t>Receita?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C87BB5C5-E8C2-456B-9AAA-67C8D62E0898}"/>
              </a:ext>
            </a:extLst>
          </p:cNvPr>
          <p:cNvSpPr txBox="1"/>
          <p:nvPr/>
        </p:nvSpPr>
        <p:spPr>
          <a:xfrm rot="574794">
            <a:off x="8310250" y="5320140"/>
            <a:ext cx="3517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latin typeface="Snubnose DEMO" panose="02000506000000020004" pitchFamily="50" charset="0"/>
              </a:rPr>
              <a:t>Relacionamento com cliente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540A4B7E-C933-489F-8D18-FF14F1031631}"/>
              </a:ext>
            </a:extLst>
          </p:cNvPr>
          <p:cNvSpPr txBox="1"/>
          <p:nvPr/>
        </p:nvSpPr>
        <p:spPr>
          <a:xfrm rot="20873444">
            <a:off x="7494404" y="1834159"/>
            <a:ext cx="1609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Snubnose DEMO" panose="02000506000000020004" pitchFamily="50" charset="0"/>
              </a:rPr>
              <a:t>riscos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AE013614-EDD8-45D5-B160-D6E7A2CF841C}"/>
              </a:ext>
            </a:extLst>
          </p:cNvPr>
          <p:cNvSpPr txBox="1"/>
          <p:nvPr/>
        </p:nvSpPr>
        <p:spPr>
          <a:xfrm rot="1949509">
            <a:off x="9323661" y="2867474"/>
            <a:ext cx="24019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Snubnose DEMO" panose="02000506000000020004" pitchFamily="50" charset="0"/>
              </a:rPr>
              <a:t>atividades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83D83BCE-91A4-4871-9DFF-0E9D30A86D57}"/>
              </a:ext>
            </a:extLst>
          </p:cNvPr>
          <p:cNvSpPr txBox="1"/>
          <p:nvPr/>
        </p:nvSpPr>
        <p:spPr>
          <a:xfrm rot="21385507">
            <a:off x="2908133" y="5401750"/>
            <a:ext cx="22336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Snubnose DEMO" panose="02000506000000020004" pitchFamily="50" charset="0"/>
              </a:rPr>
              <a:t>Canais de entrega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086F7D3F-C63A-4CFA-8C22-92BAD7336DE7}"/>
              </a:ext>
            </a:extLst>
          </p:cNvPr>
          <p:cNvSpPr txBox="1"/>
          <p:nvPr/>
        </p:nvSpPr>
        <p:spPr>
          <a:xfrm rot="1050485">
            <a:off x="4550702" y="2241257"/>
            <a:ext cx="223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Snubnose DEMO" panose="02000506000000020004" pitchFamily="50" charset="0"/>
              </a:rPr>
              <a:t>impostos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5C19074F-B287-444A-82FB-4F55DACECA10}"/>
              </a:ext>
            </a:extLst>
          </p:cNvPr>
          <p:cNvSpPr txBox="1"/>
          <p:nvPr/>
        </p:nvSpPr>
        <p:spPr>
          <a:xfrm>
            <a:off x="1254800" y="3454042"/>
            <a:ext cx="2137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Snubnose DEMO" panose="02000506000000020004" pitchFamily="50" charset="0"/>
              </a:rPr>
              <a:t>Recursos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71FB4A49-2C2F-4420-B0B7-C412EF3BD7AD}"/>
              </a:ext>
            </a:extLst>
          </p:cNvPr>
          <p:cNvSpPr txBox="1"/>
          <p:nvPr/>
        </p:nvSpPr>
        <p:spPr>
          <a:xfrm rot="574794">
            <a:off x="7099219" y="3704202"/>
            <a:ext cx="3517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latin typeface="Snubnose DEMO" panose="02000506000000020004" pitchFamily="50" charset="0"/>
              </a:rPr>
              <a:t>Produto/</a:t>
            </a:r>
            <a:r>
              <a:rPr lang="pt-BR" sz="3600" dirty="0" err="1">
                <a:latin typeface="Snubnose DEMO" panose="02000506000000020004" pitchFamily="50" charset="0"/>
              </a:rPr>
              <a:t>servico</a:t>
            </a:r>
            <a:endParaRPr lang="pt-BR" sz="3600" dirty="0">
              <a:latin typeface="Snubnose DEMO" panose="02000506000000020004" pitchFamily="50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xmlns="" id="{F2CC6301-BACF-4D55-9525-1E54483A3FEF}"/>
              </a:ext>
            </a:extLst>
          </p:cNvPr>
          <p:cNvSpPr txBox="1"/>
          <p:nvPr/>
        </p:nvSpPr>
        <p:spPr>
          <a:xfrm rot="20493416">
            <a:off x="2330330" y="2558918"/>
            <a:ext cx="3517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latin typeface="Snubnose DEMO" panose="02000506000000020004" pitchFamily="50" charset="0"/>
              </a:rPr>
              <a:t>clientes</a:t>
            </a:r>
          </a:p>
        </p:txBody>
      </p:sp>
    </p:spTree>
    <p:extLst>
      <p:ext uri="{BB962C8B-B14F-4D97-AF65-F5344CB8AC3E}">
        <p14:creationId xmlns:p14="http://schemas.microsoft.com/office/powerpoint/2010/main" val="298576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4" grpId="0"/>
      <p:bldP spid="15" grpId="0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CC9C05D-A117-4712-A8D6-C7C558486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orange juice" panose="02000000000000000000" pitchFamily="2" charset="0"/>
              </a:rPr>
              <a:t>E agora José? Como faz?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CED58503-9554-438B-88B9-38F57FD21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13800" dirty="0" err="1">
                <a:solidFill>
                  <a:srgbClr val="0070C0"/>
                </a:solidFill>
                <a:latin typeface="Snubnose DEMO" panose="02000506000000020004" pitchFamily="50" charset="0"/>
              </a:rPr>
              <a:t>Canvas</a:t>
            </a:r>
            <a:endParaRPr lang="pt-BR" sz="13800" dirty="0">
              <a:solidFill>
                <a:srgbClr val="0070C0"/>
              </a:solidFill>
              <a:latin typeface="Snubnose DEMO" panose="02000506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23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CC132E8-E0FD-471B-9FB6-695695FCF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orange juice" panose="02000000000000000000" pitchFamily="2" charset="0"/>
              </a:rPr>
              <a:t>Chegamos enfim no CANVAS!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xmlns="" id="{6B06784B-1CC9-44C8-A0BF-EE6861C05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174" y="1825625"/>
            <a:ext cx="6123652" cy="4351338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06FE00AB-039E-4F88-AD62-2B826C12A591}"/>
              </a:ext>
            </a:extLst>
          </p:cNvPr>
          <p:cNvSpPr/>
          <p:nvPr/>
        </p:nvSpPr>
        <p:spPr>
          <a:xfrm>
            <a:off x="3132113" y="3151163"/>
            <a:ext cx="914399" cy="1325563"/>
          </a:xfrm>
          <a:prstGeom prst="rect">
            <a:avLst/>
          </a:prstGeom>
          <a:solidFill>
            <a:srgbClr val="A7D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5C49A3F6-909E-4B74-9719-A862FE4F0477}"/>
              </a:ext>
            </a:extLst>
          </p:cNvPr>
          <p:cNvSpPr/>
          <p:nvPr/>
        </p:nvSpPr>
        <p:spPr>
          <a:xfrm>
            <a:off x="5687769" y="3036863"/>
            <a:ext cx="914399" cy="1325563"/>
          </a:xfrm>
          <a:prstGeom prst="rect">
            <a:avLst/>
          </a:prstGeom>
          <a:solidFill>
            <a:srgbClr val="F04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75E5B1C3-55FF-41A0-BF82-513FB19BAF37}"/>
              </a:ext>
            </a:extLst>
          </p:cNvPr>
          <p:cNvSpPr/>
          <p:nvPr/>
        </p:nvSpPr>
        <p:spPr>
          <a:xfrm>
            <a:off x="7953372" y="3429000"/>
            <a:ext cx="1106518" cy="1325563"/>
          </a:xfrm>
          <a:prstGeom prst="rect">
            <a:avLst/>
          </a:prstGeom>
          <a:solidFill>
            <a:srgbClr val="80C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892FAD80-FE78-456F-8ACE-9E6E5D86D22B}"/>
              </a:ext>
            </a:extLst>
          </p:cNvPr>
          <p:cNvSpPr/>
          <p:nvPr/>
        </p:nvSpPr>
        <p:spPr>
          <a:xfrm>
            <a:off x="7087736" y="4121624"/>
            <a:ext cx="865636" cy="671607"/>
          </a:xfrm>
          <a:prstGeom prst="rect">
            <a:avLst/>
          </a:prstGeom>
          <a:solidFill>
            <a:srgbClr val="80C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xmlns="" id="{0D2A8DE6-CF13-41FD-B959-472D66DE26CC}"/>
              </a:ext>
            </a:extLst>
          </p:cNvPr>
          <p:cNvCxnSpPr>
            <a:cxnSpLocks/>
          </p:cNvCxnSpPr>
          <p:nvPr/>
        </p:nvCxnSpPr>
        <p:spPr>
          <a:xfrm>
            <a:off x="7953372" y="3381375"/>
            <a:ext cx="0" cy="1435894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B74F08C3-AD61-4835-9703-F407E4E05BA1}"/>
              </a:ext>
            </a:extLst>
          </p:cNvPr>
          <p:cNvSpPr/>
          <p:nvPr/>
        </p:nvSpPr>
        <p:spPr>
          <a:xfrm>
            <a:off x="4300696" y="5014127"/>
            <a:ext cx="1629908" cy="994788"/>
          </a:xfrm>
          <a:prstGeom prst="rect">
            <a:avLst/>
          </a:prstGeom>
          <a:solidFill>
            <a:srgbClr val="FAB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6FC4F6DE-FA47-4D76-9741-3C7B0FE94867}"/>
              </a:ext>
            </a:extLst>
          </p:cNvPr>
          <p:cNvSpPr txBox="1"/>
          <p:nvPr/>
        </p:nvSpPr>
        <p:spPr>
          <a:xfrm rot="20804984">
            <a:off x="5479337" y="3249608"/>
            <a:ext cx="1331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orange juice" panose="02000000000000000000" pitchFamily="2" charset="0"/>
              </a:rPr>
              <a:t>O que?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2C9FBBF8-4EE7-48F0-8831-5521118716B4}"/>
              </a:ext>
            </a:extLst>
          </p:cNvPr>
          <p:cNvSpPr txBox="1"/>
          <p:nvPr/>
        </p:nvSpPr>
        <p:spPr>
          <a:xfrm rot="20804984">
            <a:off x="7137778" y="3869414"/>
            <a:ext cx="204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orange juice" panose="02000000000000000000" pitchFamily="2" charset="0"/>
              </a:rPr>
              <a:t>Para quem?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xmlns="" id="{989038FB-3BAE-411B-B583-DB78223B443C}"/>
              </a:ext>
            </a:extLst>
          </p:cNvPr>
          <p:cNvSpPr txBox="1"/>
          <p:nvPr/>
        </p:nvSpPr>
        <p:spPr>
          <a:xfrm rot="20804984">
            <a:off x="4221273" y="5281277"/>
            <a:ext cx="1588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orange juice" panose="02000000000000000000" pitchFamily="2" charset="0"/>
              </a:rPr>
              <a:t>Quanto?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B0245A6B-8226-46E5-B3C4-CE7F5F0FA655}"/>
              </a:ext>
            </a:extLst>
          </p:cNvPr>
          <p:cNvSpPr txBox="1"/>
          <p:nvPr/>
        </p:nvSpPr>
        <p:spPr>
          <a:xfrm rot="20804984">
            <a:off x="3033702" y="3088986"/>
            <a:ext cx="1302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orange juice" panose="02000000000000000000" pitchFamily="2" charset="0"/>
              </a:rPr>
              <a:t>Como?</a:t>
            </a:r>
          </a:p>
        </p:txBody>
      </p:sp>
    </p:spTree>
    <p:extLst>
      <p:ext uri="{BB962C8B-B14F-4D97-AF65-F5344CB8AC3E}">
        <p14:creationId xmlns:p14="http://schemas.microsoft.com/office/powerpoint/2010/main" val="8779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DEAA693-A853-4279-9E11-D9D6A6164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orange juice" panose="02000000000000000000" pitchFamily="2" charset="0"/>
              </a:rPr>
              <a:t>O que vou fazer?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8E1206A1-27A8-4C0E-A638-4B80CB530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0907"/>
            <a:ext cx="8032845" cy="368605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3600" dirty="0">
                <a:latin typeface="Snubnose DEMO" panose="02000506000000020004" pitchFamily="50" charset="0"/>
                <a:ea typeface="Cambria" panose="02040503050406030204" pitchFamily="18" charset="0"/>
                <a:cs typeface="Mongolian Baiti" panose="03000500000000000000" pitchFamily="66" charset="0"/>
              </a:rPr>
              <a:t>Proposta de valor</a:t>
            </a:r>
          </a:p>
          <a:p>
            <a:pPr marL="0" indent="0">
              <a:buNone/>
            </a:pPr>
            <a:r>
              <a:rPr lang="pt-BR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Aqui você define o valor do seu produto ou serviço para seus clientes.</a:t>
            </a:r>
          </a:p>
          <a:p>
            <a:pPr marL="0" indent="0">
              <a:buNone/>
            </a:pPr>
            <a:endParaRPr lang="pt-BR" b="1" dirty="0">
              <a:latin typeface="Mongolian Baiti" panose="03000500000000000000" pitchFamily="66" charset="0"/>
              <a:ea typeface="Cambria" panose="02040503050406030204" pitchFamily="18" charset="0"/>
              <a:cs typeface="Mongolian Baiti" panose="03000500000000000000" pitchFamily="66" charset="0"/>
            </a:endParaRPr>
          </a:p>
          <a:p>
            <a:pPr marL="0" indent="0">
              <a:buNone/>
            </a:pPr>
            <a:r>
              <a:rPr lang="pt-BR" sz="24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Dica: Por que os clientes comprarão de você e não dos seus concorrentes?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xmlns="" id="{D209EEA7-45F7-4116-B396-E10C0C52E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0650" y="1920081"/>
            <a:ext cx="2343150" cy="41624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18EA5908-B8B9-4DFE-82C1-B3103B3CD5C3}"/>
              </a:ext>
            </a:extLst>
          </p:cNvPr>
          <p:cNvSpPr txBox="1"/>
          <p:nvPr/>
        </p:nvSpPr>
        <p:spPr>
          <a:xfrm>
            <a:off x="838199" y="1690689"/>
            <a:ext cx="803284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Não existe negócio sem “O QUE”!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615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DEAA693-A853-4279-9E11-D9D6A6164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>
                <a:latin typeface="Snubnose DEMO" panose="02000506000000020004" pitchFamily="50" charset="0"/>
                <a:ea typeface="Cambria" panose="02040503050406030204" pitchFamily="18" charset="0"/>
                <a:cs typeface="Mongolian Baiti" panose="03000500000000000000" pitchFamily="66" charset="0"/>
              </a:rPr>
              <a:t>Proposta de valor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xmlns="" id="{786D2A76-5261-4EDE-B112-9C9699B60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35056" y="1536972"/>
            <a:ext cx="5419725" cy="3533775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xmlns="" id="{5FAC9968-1E95-4D1F-B245-6B1CE483E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54781" y="2932580"/>
            <a:ext cx="5429250" cy="360045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xmlns="" id="{FF2C0FA5-6415-48D4-B296-342B701159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399344" y="180278"/>
            <a:ext cx="3657600" cy="64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8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DEAA693-A853-4279-9E11-D9D6A6164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orange juice" panose="02000000000000000000" pitchFamily="2" charset="0"/>
              </a:rPr>
              <a:t>Para quem?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8E1206A1-27A8-4C0E-A638-4B80CB530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0932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Agora que você já sabe “O QUE” vai fazer, é hora de encontrar os clientes. A quem é dirigida sua Proposta de Valor?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xmlns="" id="{A07F48D1-23D4-4908-922B-CEB0192DC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86644" y="1920080"/>
            <a:ext cx="5573268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638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BA8B1F4F-59CE-4CDC-9C4B-8D6E02505365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603</Words>
  <Application>Microsoft Macintosh PowerPoint</Application>
  <PresentationFormat>Widescreen</PresentationFormat>
  <Paragraphs>155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5" baseType="lpstr">
      <vt:lpstr>Algerian</vt:lpstr>
      <vt:lpstr>Calibri</vt:lpstr>
      <vt:lpstr>Calibri Light</vt:lpstr>
      <vt:lpstr>Cambria</vt:lpstr>
      <vt:lpstr>Kunstler Script</vt:lpstr>
      <vt:lpstr>Lucida Sans</vt:lpstr>
      <vt:lpstr>Mongolian Baiti</vt:lpstr>
      <vt:lpstr>orange juice</vt:lpstr>
      <vt:lpstr>Snubnose DEMO</vt:lpstr>
      <vt:lpstr>Arial</vt:lpstr>
      <vt:lpstr>Tema do Office</vt:lpstr>
      <vt:lpstr>Apresentação do PowerPoint</vt:lpstr>
      <vt:lpstr>Apresentação do PowerPoint</vt:lpstr>
      <vt:lpstr>Mas e então, o que é um negócio?</vt:lpstr>
      <vt:lpstr>Fatores de produção?</vt:lpstr>
      <vt:lpstr>E agora José? Como faz?</vt:lpstr>
      <vt:lpstr>Chegamos enfim no CANVAS!</vt:lpstr>
      <vt:lpstr>O que vou fazer?</vt:lpstr>
      <vt:lpstr>Proposta de valor</vt:lpstr>
      <vt:lpstr>Para quem?</vt:lpstr>
      <vt:lpstr>Segmentos de clientes </vt:lpstr>
      <vt:lpstr>Segmentos de clientes </vt:lpstr>
      <vt:lpstr>Segmentos de clientes </vt:lpstr>
      <vt:lpstr>Relacionamento com clientes</vt:lpstr>
      <vt:lpstr>Quanto e como vou receber?</vt:lpstr>
      <vt:lpstr>Fontes de receita</vt:lpstr>
      <vt:lpstr>Como vou fazer?</vt:lpstr>
      <vt:lpstr>Recursos Principais</vt:lpstr>
      <vt:lpstr>Atividades Principais</vt:lpstr>
      <vt:lpstr>Parcerias Principais</vt:lpstr>
      <vt:lpstr>Quanto vou gastar?</vt:lpstr>
      <vt:lpstr>Estrutura de custos</vt:lpstr>
      <vt:lpstr>Nossa vez!</vt:lpstr>
      <vt:lpstr>Equipe</vt:lpstr>
      <vt:lpstr>E então? Bora produzir?!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Como tirar uma idéia do papel e criar um negócio?</dc:title>
  <dc:creator>Zedequias Santos</dc:creator>
  <cp:lastModifiedBy>Jose Luiz</cp:lastModifiedBy>
  <cp:revision>44</cp:revision>
  <dcterms:created xsi:type="dcterms:W3CDTF">2018-08-24T01:54:14Z</dcterms:created>
  <dcterms:modified xsi:type="dcterms:W3CDTF">2018-10-08T02:59:22Z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